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4" r:id="rId8"/>
    <p:sldId id="261" r:id="rId9"/>
    <p:sldId id="262" r:id="rId10"/>
    <p:sldId id="263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cs typeface="Aharoni" pitchFamily="2" charset="-79"/>
              </a:rPr>
              <a:t>История Земли в архее</a:t>
            </a:r>
            <a:endParaRPr lang="ru-RU" sz="6000" dirty="0"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Историческая геология (курс лекций)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665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Модель гравитационной неустойчивости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179" y="1600200"/>
            <a:ext cx="6861641" cy="470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45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Исследования </a:t>
            </a:r>
            <a:r>
              <a:rPr lang="ru-RU" dirty="0"/>
              <a:t>серых гнейсов раннего архея показали: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1</a:t>
            </a:r>
            <a:r>
              <a:rPr lang="ru-RU" dirty="0"/>
              <a:t>) наличие гидросферы, т.е. океана, в раннем архее (кварциты водного происхождения в комплексе </a:t>
            </a:r>
            <a:r>
              <a:rPr lang="ru-RU" dirty="0" err="1"/>
              <a:t>Исуа</a:t>
            </a:r>
            <a:r>
              <a:rPr lang="ru-RU" dirty="0"/>
              <a:t>); </a:t>
            </a:r>
          </a:p>
          <a:p>
            <a:pPr algn="just"/>
            <a:r>
              <a:rPr lang="ru-RU" dirty="0"/>
              <a:t>2) наличие проявлений органической жизни, т.е. живых организмов (углерод в комплексе </a:t>
            </a:r>
            <a:r>
              <a:rPr lang="ru-RU" dirty="0" err="1"/>
              <a:t>Исуа</a:t>
            </a:r>
            <a:r>
              <a:rPr lang="ru-RU" dirty="0"/>
              <a:t>); </a:t>
            </a:r>
          </a:p>
          <a:p>
            <a:pPr algn="just"/>
            <a:r>
              <a:rPr lang="ru-RU" dirty="0"/>
              <a:t>3) наличие процессов денудации и осадконакопления (древнейшие осадочные породы);</a:t>
            </a:r>
          </a:p>
          <a:p>
            <a:pPr algn="just"/>
            <a:r>
              <a:rPr lang="ru-RU" dirty="0"/>
              <a:t>4) наличие континентальное коры (а в сочетании с океаном – </a:t>
            </a:r>
            <a:r>
              <a:rPr lang="ru-RU" dirty="0" err="1"/>
              <a:t>протоматериков</a:t>
            </a:r>
            <a:r>
              <a:rPr lang="ru-RU" dirty="0"/>
              <a:t> или </a:t>
            </a:r>
            <a:r>
              <a:rPr lang="ru-RU" dirty="0" err="1"/>
              <a:t>протоконтинентов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979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Стратиграфия архея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4600" dirty="0"/>
              <a:t>В ОСШ архейская </a:t>
            </a:r>
            <a:r>
              <a:rPr lang="ru-RU" sz="4600" dirty="0" err="1"/>
              <a:t>акротема</a:t>
            </a:r>
            <a:r>
              <a:rPr lang="ru-RU" sz="4600" dirty="0"/>
              <a:t> делится на две </a:t>
            </a:r>
            <a:r>
              <a:rPr lang="ru-RU" sz="4600" dirty="0" err="1"/>
              <a:t>эонотемы</a:t>
            </a:r>
            <a:r>
              <a:rPr lang="ru-RU" sz="4600" dirty="0"/>
              <a:t>:</a:t>
            </a:r>
          </a:p>
          <a:p>
            <a:pPr lvl="1"/>
            <a:r>
              <a:rPr lang="ru-RU" sz="4600" dirty="0"/>
              <a:t>Нижнеархейская или саамская (более 3,15 млрд. лет);</a:t>
            </a:r>
          </a:p>
          <a:p>
            <a:pPr lvl="1"/>
            <a:r>
              <a:rPr lang="ru-RU" sz="4600" dirty="0" err="1"/>
              <a:t>Верхнеархейская</a:t>
            </a:r>
            <a:r>
              <a:rPr lang="ru-RU" sz="4600" dirty="0"/>
              <a:t> или </a:t>
            </a:r>
            <a:r>
              <a:rPr lang="ru-RU" sz="4600" dirty="0" err="1"/>
              <a:t>лопийская</a:t>
            </a:r>
            <a:r>
              <a:rPr lang="ru-RU" sz="4600" dirty="0"/>
              <a:t> (3,15-2,5 млрд. лет).</a:t>
            </a:r>
          </a:p>
          <a:p>
            <a:endParaRPr lang="ru-RU" sz="4600" dirty="0" smtClean="0"/>
          </a:p>
          <a:p>
            <a:r>
              <a:rPr lang="ru-RU" sz="4600" dirty="0" smtClean="0"/>
              <a:t>В </a:t>
            </a:r>
            <a:r>
              <a:rPr lang="ru-RU" sz="4600" b="1" dirty="0" smtClean="0"/>
              <a:t>МСШ</a:t>
            </a:r>
            <a:r>
              <a:rPr lang="ru-RU" sz="4600" dirty="0" smtClean="0"/>
              <a:t> </a:t>
            </a:r>
            <a:r>
              <a:rPr lang="ru-RU" sz="4600" dirty="0"/>
              <a:t>архейская </a:t>
            </a:r>
            <a:r>
              <a:rPr lang="ru-RU" sz="4600" dirty="0" err="1"/>
              <a:t>эонотема</a:t>
            </a:r>
            <a:r>
              <a:rPr lang="ru-RU" sz="4600" dirty="0"/>
              <a:t> разделена на </a:t>
            </a:r>
            <a:r>
              <a:rPr lang="ru-RU" sz="4600" dirty="0" smtClean="0"/>
              <a:t> </a:t>
            </a:r>
            <a:r>
              <a:rPr lang="ru-RU" sz="4600" dirty="0" err="1"/>
              <a:t>эратемы</a:t>
            </a:r>
            <a:r>
              <a:rPr lang="ru-RU" sz="4600" dirty="0"/>
              <a:t>:</a:t>
            </a:r>
          </a:p>
          <a:p>
            <a:pPr lvl="1"/>
            <a:r>
              <a:rPr lang="ru-RU" sz="4600" dirty="0" err="1"/>
              <a:t>Эоархей</a:t>
            </a:r>
            <a:r>
              <a:rPr lang="ru-RU" sz="4600" dirty="0"/>
              <a:t> (более 3,6 млрд. дет);</a:t>
            </a:r>
          </a:p>
          <a:p>
            <a:pPr lvl="1"/>
            <a:r>
              <a:rPr lang="ru-RU" sz="4600" dirty="0" err="1"/>
              <a:t>Палеоархей</a:t>
            </a:r>
            <a:r>
              <a:rPr lang="ru-RU" sz="4600" dirty="0"/>
              <a:t> (3,6-3,2 млрд. лет);</a:t>
            </a:r>
          </a:p>
          <a:p>
            <a:pPr lvl="1"/>
            <a:r>
              <a:rPr lang="ru-RU" sz="4600" dirty="0" err="1"/>
              <a:t>Мезоархей</a:t>
            </a:r>
            <a:r>
              <a:rPr lang="ru-RU" sz="4600" dirty="0"/>
              <a:t> (3,2-2,8 млрд. лет);</a:t>
            </a:r>
          </a:p>
          <a:p>
            <a:pPr lvl="1"/>
            <a:r>
              <a:rPr lang="ru-RU" sz="4600" dirty="0" err="1"/>
              <a:t>Неоархей</a:t>
            </a:r>
            <a:r>
              <a:rPr lang="ru-RU" sz="4600" dirty="0"/>
              <a:t> (2,8-2,5 млрд. лет).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103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архейской тектоники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Архейская тектоника плит имела свои особенности: </a:t>
            </a:r>
          </a:p>
          <a:p>
            <a:r>
              <a:rPr lang="ru-RU" dirty="0"/>
              <a:t>небольшие размеры плит (</a:t>
            </a:r>
            <a:r>
              <a:rPr lang="ru-RU" dirty="0" err="1"/>
              <a:t>микроплиты</a:t>
            </a:r>
            <a:r>
              <a:rPr lang="ru-RU" dirty="0"/>
              <a:t>); </a:t>
            </a:r>
          </a:p>
          <a:p>
            <a:r>
              <a:rPr lang="ru-RU" dirty="0"/>
              <a:t>большое количество плит; </a:t>
            </a:r>
          </a:p>
          <a:p>
            <a:r>
              <a:rPr lang="ru-RU" dirty="0"/>
              <a:t>повышенная пластичность и </a:t>
            </a:r>
            <a:r>
              <a:rPr lang="ru-RU" dirty="0" err="1"/>
              <a:t>деформируемость</a:t>
            </a:r>
            <a:r>
              <a:rPr lang="ru-RU" dirty="0"/>
              <a:t> плит; </a:t>
            </a:r>
          </a:p>
          <a:p>
            <a:r>
              <a:rPr lang="ru-RU" dirty="0"/>
              <a:t>более высокая скорость </a:t>
            </a:r>
            <a:r>
              <a:rPr lang="ru-RU" dirty="0" err="1"/>
              <a:t>субдукции</a:t>
            </a:r>
            <a:r>
              <a:rPr lang="ru-RU" dirty="0"/>
              <a:t> и </a:t>
            </a:r>
            <a:r>
              <a:rPr lang="ru-RU" dirty="0" err="1"/>
              <a:t>спрединга</a:t>
            </a:r>
            <a:r>
              <a:rPr lang="ru-RU" dirty="0"/>
              <a:t>; </a:t>
            </a:r>
          </a:p>
          <a:p>
            <a:r>
              <a:rPr lang="ru-RU" dirty="0"/>
              <a:t>большая мощность молодой коры; </a:t>
            </a:r>
          </a:p>
          <a:p>
            <a:r>
              <a:rPr lang="ru-RU" dirty="0"/>
              <a:t>большая глубина выплавки </a:t>
            </a:r>
            <a:r>
              <a:rPr lang="ru-RU" dirty="0" err="1"/>
              <a:t>толеитовых</a:t>
            </a:r>
            <a:r>
              <a:rPr lang="ru-RU" dirty="0"/>
              <a:t> базальтов.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624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Серые гнейсы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/>
              <a:t>Серые гнейсы – породы </a:t>
            </a:r>
            <a:r>
              <a:rPr lang="ru-RU" b="1" dirty="0" err="1"/>
              <a:t>тоналит</a:t>
            </a:r>
            <a:r>
              <a:rPr lang="ru-RU" b="1" dirty="0"/>
              <a:t>-</a:t>
            </a:r>
            <a:r>
              <a:rPr lang="ru-RU" b="1" dirty="0" err="1"/>
              <a:t>трондьемит</a:t>
            </a:r>
            <a:r>
              <a:rPr lang="ru-RU" b="1" dirty="0"/>
              <a:t>-гранодиоритового (т.е. среднего) состава </a:t>
            </a:r>
            <a:r>
              <a:rPr lang="ru-RU" dirty="0"/>
              <a:t>с включениями </a:t>
            </a:r>
            <a:r>
              <a:rPr lang="ru-RU" dirty="0" err="1"/>
              <a:t>метавулканитов</a:t>
            </a:r>
            <a:r>
              <a:rPr lang="ru-RU" dirty="0"/>
              <a:t>, </a:t>
            </a:r>
            <a:r>
              <a:rPr lang="ru-RU" dirty="0" err="1"/>
              <a:t>метаосадочных</a:t>
            </a:r>
            <a:r>
              <a:rPr lang="ru-RU" dirty="0"/>
              <a:t> пород, амфиболитов, железистых кварцитов, а также </a:t>
            </a:r>
            <a:r>
              <a:rPr lang="ru-RU" dirty="0" smtClean="0"/>
              <a:t>кристаллическими </a:t>
            </a:r>
            <a:r>
              <a:rPr lang="ru-RU" dirty="0"/>
              <a:t>сланцами. </a:t>
            </a:r>
            <a:endParaRPr lang="ru-RU" dirty="0" smtClean="0"/>
          </a:p>
          <a:p>
            <a:pPr marL="0" indent="0" algn="ctr">
              <a:buNone/>
            </a:pPr>
            <a:r>
              <a:rPr lang="ru-RU" b="1" dirty="0" smtClean="0"/>
              <a:t>Самые древние горные породы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2015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География «серых гнейсов»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2736"/>
            <a:ext cx="8496944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761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География «серый гнейсов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 smtClean="0"/>
              <a:t>Северо-Американская платформа - </a:t>
            </a:r>
            <a:r>
              <a:rPr lang="ru-RU" dirty="0" smtClean="0"/>
              <a:t>Канадский щит </a:t>
            </a:r>
            <a:r>
              <a:rPr lang="ru-RU" dirty="0"/>
              <a:t>(оз. Верхнее, провинция </a:t>
            </a:r>
            <a:r>
              <a:rPr lang="ru-RU" dirty="0" err="1"/>
              <a:t>Слейв</a:t>
            </a:r>
            <a:r>
              <a:rPr lang="ru-RU" dirty="0"/>
              <a:t>), </a:t>
            </a:r>
            <a:r>
              <a:rPr lang="ru-RU" dirty="0" smtClean="0"/>
              <a:t>п-ов </a:t>
            </a:r>
            <a:r>
              <a:rPr lang="ru-RU" dirty="0"/>
              <a:t>Лабрадор, </a:t>
            </a:r>
            <a:r>
              <a:rPr lang="ru-RU" dirty="0" smtClean="0"/>
              <a:t>юго-запад </a:t>
            </a:r>
            <a:r>
              <a:rPr lang="ru-RU" dirty="0"/>
              <a:t>Гренландии</a:t>
            </a:r>
            <a:r>
              <a:rPr lang="ru-RU" dirty="0" smtClean="0"/>
              <a:t>.</a:t>
            </a:r>
          </a:p>
          <a:p>
            <a:pPr algn="just"/>
            <a:r>
              <a:rPr lang="ru-RU" b="1" dirty="0" smtClean="0"/>
              <a:t>Восточно-Европейская платформа - </a:t>
            </a:r>
            <a:r>
              <a:rPr lang="ru-RU" dirty="0" smtClean="0"/>
              <a:t>Балтийский </a:t>
            </a:r>
            <a:r>
              <a:rPr lang="ru-RU" dirty="0"/>
              <a:t>и </a:t>
            </a:r>
            <a:r>
              <a:rPr lang="ru-RU" dirty="0" smtClean="0"/>
              <a:t>Украински</a:t>
            </a:r>
            <a:r>
              <a:rPr lang="ru-RU" dirty="0"/>
              <a:t>й</a:t>
            </a:r>
            <a:r>
              <a:rPr lang="ru-RU" dirty="0" smtClean="0"/>
              <a:t> щиты.</a:t>
            </a:r>
          </a:p>
          <a:p>
            <a:pPr algn="just"/>
            <a:r>
              <a:rPr lang="ru-RU" b="1" dirty="0" smtClean="0"/>
              <a:t>Восточно-Сибирская платформ</a:t>
            </a:r>
            <a:r>
              <a:rPr lang="ru-RU" dirty="0" smtClean="0"/>
              <a:t>а – </a:t>
            </a:r>
            <a:r>
              <a:rPr lang="ru-RU" dirty="0" err="1" smtClean="0"/>
              <a:t>Алданский</a:t>
            </a:r>
            <a:r>
              <a:rPr lang="ru-RU" dirty="0" smtClean="0"/>
              <a:t> щит </a:t>
            </a:r>
          </a:p>
          <a:p>
            <a:pPr algn="just"/>
            <a:r>
              <a:rPr lang="ru-RU" b="1" dirty="0" smtClean="0"/>
              <a:t>Южно-Американская платформа  - </a:t>
            </a:r>
            <a:r>
              <a:rPr lang="ru-RU" dirty="0" smtClean="0"/>
              <a:t>Бразильский щит</a:t>
            </a:r>
          </a:p>
          <a:p>
            <a:pPr algn="just"/>
            <a:r>
              <a:rPr lang="ru-RU" b="1" dirty="0" smtClean="0"/>
              <a:t>Африканская платформа - </a:t>
            </a:r>
            <a:r>
              <a:rPr lang="ru-RU" dirty="0" smtClean="0"/>
              <a:t> Свазиленд, </a:t>
            </a:r>
            <a:r>
              <a:rPr lang="ru-RU" dirty="0"/>
              <a:t>Зимбабве, </a:t>
            </a:r>
            <a:r>
              <a:rPr lang="ru-RU" dirty="0" smtClean="0"/>
              <a:t>Мадагаскар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988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66530"/>
          </a:xfrm>
        </p:spPr>
        <p:txBody>
          <a:bodyPr>
            <a:normAutofit/>
          </a:bodyPr>
          <a:lstStyle/>
          <a:p>
            <a:r>
              <a:rPr lang="ru-RU" dirty="0" smtClean="0"/>
              <a:t>Модели формирования «серых гнейсов»: </a:t>
            </a:r>
            <a:br>
              <a:rPr lang="ru-RU" dirty="0" smtClean="0"/>
            </a:br>
            <a:r>
              <a:rPr lang="ru-RU" dirty="0" smtClean="0"/>
              <a:t>1 – модель </a:t>
            </a:r>
            <a:r>
              <a:rPr lang="ru-RU" dirty="0" err="1" smtClean="0"/>
              <a:t>обдукции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 2 – модель </a:t>
            </a:r>
            <a:r>
              <a:rPr lang="ru-RU" dirty="0" err="1" smtClean="0"/>
              <a:t>субдукции</a:t>
            </a:r>
            <a:r>
              <a:rPr lang="ru-RU" dirty="0" smtClean="0"/>
              <a:t>; </a:t>
            </a:r>
            <a:br>
              <a:rPr lang="ru-RU" dirty="0" smtClean="0"/>
            </a:br>
            <a:r>
              <a:rPr lang="ru-RU" dirty="0" smtClean="0"/>
              <a:t>3 – модель гравитационной неустойчивости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106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Модель </a:t>
            </a:r>
            <a:r>
              <a:rPr lang="ru-RU" dirty="0" err="1" smtClean="0"/>
              <a:t>обдукции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40768"/>
            <a:ext cx="8229600" cy="4458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525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Модель </a:t>
            </a:r>
            <a:r>
              <a:rPr lang="ru-RU" dirty="0" err="1" smtClean="0"/>
              <a:t>субдукции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56221" y="1600200"/>
            <a:ext cx="4231557" cy="470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708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A25852-74F8-48E0-920B-1886A5E8E7AB}"/>
</file>

<file path=customXml/itemProps2.xml><?xml version="1.0" encoding="utf-8"?>
<ds:datastoreItem xmlns:ds="http://schemas.openxmlformats.org/officeDocument/2006/customXml" ds:itemID="{3B79101F-66DA-487A-BD8A-E2F06273D031}"/>
</file>

<file path=customXml/itemProps3.xml><?xml version="1.0" encoding="utf-8"?>
<ds:datastoreItem xmlns:ds="http://schemas.openxmlformats.org/officeDocument/2006/customXml" ds:itemID="{6E62DAF5-1B13-40AF-AFBA-2FA3AEC0127B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</TotalTime>
  <Words>287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История Земли в архее</vt:lpstr>
      <vt:lpstr>Стратиграфия архея</vt:lpstr>
      <vt:lpstr>Особенности архейской тектоники</vt:lpstr>
      <vt:lpstr>Серые гнейсы</vt:lpstr>
      <vt:lpstr>География «серых гнейсов»</vt:lpstr>
      <vt:lpstr>География «серый гнейсов </vt:lpstr>
      <vt:lpstr>Модели формирования «серых гнейсов»:  1 – модель обдукции;  2 – модель субдукции;  3 – модель гравитационной неустойчивости</vt:lpstr>
      <vt:lpstr>Модель обдукции</vt:lpstr>
      <vt:lpstr>Модель субдукции</vt:lpstr>
      <vt:lpstr>Модель гравитационной неустойчивости</vt:lpstr>
      <vt:lpstr>  Исследования серых гнейсов раннего архея показали: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Земли в архее</dc:title>
  <cp:lastModifiedBy>Ангу</cp:lastModifiedBy>
  <cp:revision>8</cp:revision>
  <dcterms:modified xsi:type="dcterms:W3CDTF">2013-04-01T07:50:29Z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